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2"/>
  </p:notesMasterIdLst>
  <p:sldIdLst>
    <p:sldId id="257" r:id="rId2"/>
    <p:sldId id="391" r:id="rId3"/>
    <p:sldId id="1079" r:id="rId4"/>
    <p:sldId id="356" r:id="rId5"/>
    <p:sldId id="359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90" r:id="rId21"/>
    <p:sldId id="388" r:id="rId22"/>
    <p:sldId id="389" r:id="rId23"/>
    <p:sldId id="1093" r:id="rId24"/>
    <p:sldId id="2708" r:id="rId25"/>
    <p:sldId id="258" r:id="rId26"/>
    <p:sldId id="1090" r:id="rId27"/>
    <p:sldId id="278" r:id="rId28"/>
    <p:sldId id="1102" r:id="rId29"/>
    <p:sldId id="1098" r:id="rId30"/>
    <p:sldId id="314" r:id="rId31"/>
  </p:sldIdLst>
  <p:sldSz cx="12192000" cy="6858000"/>
  <p:notesSz cx="6858000" cy="9144000"/>
  <p:embeddedFontLst>
    <p:embeddedFont>
      <p:font typeface="Futura PT Demi" panose="020B0604020202020204" charset="-52"/>
      <p:regular r:id="rId33"/>
      <p:italic r:id="rId3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474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3614E-67D0-43CE-BCF4-30434F14B1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0EB6E4-6C99-42D7-AFC4-D9C5B2A11A2E}">
      <dgm:prSet phldrT="[Текст]" custT="1"/>
      <dgm:spPr>
        <a:solidFill>
          <a:srgbClr val="FFC00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gm:t>
    </dgm:pt>
    <dgm:pt modelId="{EF99DD99-AD9B-4704-A46D-AF3E3CB8BA6D}" type="parTrans" cxnId="{4ADE0652-44A7-481D-A50C-710B8444B81E}">
      <dgm:prSet/>
      <dgm:spPr/>
      <dgm:t>
        <a:bodyPr/>
        <a:lstStyle/>
        <a:p>
          <a:endParaRPr lang="ru-RU"/>
        </a:p>
      </dgm:t>
    </dgm:pt>
    <dgm:pt modelId="{3277E750-2DA9-4463-8D07-26842B110A71}" type="sibTrans" cxnId="{4ADE0652-44A7-481D-A50C-710B8444B81E}">
      <dgm:prSet/>
      <dgm:spPr/>
      <dgm:t>
        <a:bodyPr/>
        <a:lstStyle/>
        <a:p>
          <a:endParaRPr lang="ru-RU"/>
        </a:p>
      </dgm:t>
    </dgm:pt>
    <dgm:pt modelId="{2CFE20FC-B9E5-4CAE-B936-B9EABF7C4908}">
      <dgm:prSet phldrT="[Текст]" custT="1"/>
      <dgm:spPr>
        <a:solidFill>
          <a:srgbClr val="92D05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gm:t>
    </dgm:pt>
    <dgm:pt modelId="{0F027E50-FAEC-4825-B17C-173462A2971B}" type="parTrans" cxnId="{29A42F09-ADBB-47FB-A5CF-7A6E05751E82}">
      <dgm:prSet/>
      <dgm:spPr/>
      <dgm:t>
        <a:bodyPr/>
        <a:lstStyle/>
        <a:p>
          <a:endParaRPr lang="ru-RU"/>
        </a:p>
      </dgm:t>
    </dgm:pt>
    <dgm:pt modelId="{8623763E-27C0-4231-98E9-A577CDA9A77C}" type="sibTrans" cxnId="{29A42F09-ADBB-47FB-A5CF-7A6E05751E82}">
      <dgm:prSet/>
      <dgm:spPr/>
      <dgm:t>
        <a:bodyPr/>
        <a:lstStyle/>
        <a:p>
          <a:endParaRPr lang="ru-RU"/>
        </a:p>
      </dgm:t>
    </dgm:pt>
    <dgm:pt modelId="{B7CC8609-0D31-4541-84FB-19AAAB1DBFD8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gm:t>
    </dgm:pt>
    <dgm:pt modelId="{D4151828-6462-4CC9-9326-660D18D508F2}" type="parTrans" cxnId="{E636FAAE-256D-47A6-A8FF-6A5BDCC81E38}">
      <dgm:prSet/>
      <dgm:spPr/>
      <dgm:t>
        <a:bodyPr/>
        <a:lstStyle/>
        <a:p>
          <a:endParaRPr lang="ru-RU"/>
        </a:p>
      </dgm:t>
    </dgm:pt>
    <dgm:pt modelId="{C1F90126-534C-4955-94D4-0A57C74F98CC}" type="sibTrans" cxnId="{E636FAAE-256D-47A6-A8FF-6A5BDCC81E38}">
      <dgm:prSet/>
      <dgm:spPr/>
      <dgm:t>
        <a:bodyPr/>
        <a:lstStyle/>
        <a:p>
          <a:endParaRPr lang="ru-RU"/>
        </a:p>
      </dgm:t>
    </dgm:pt>
    <dgm:pt modelId="{46DF963E-C9A5-4F6B-A6CE-B649F4E36B3B}" type="pres">
      <dgm:prSet presAssocID="{D873614E-67D0-43CE-BCF4-30434F14B174}" presName="Name0" presStyleCnt="0">
        <dgm:presLayoutVars>
          <dgm:dir/>
          <dgm:animLvl val="lvl"/>
          <dgm:resizeHandles val="exact"/>
        </dgm:presLayoutVars>
      </dgm:prSet>
      <dgm:spPr/>
    </dgm:pt>
    <dgm:pt modelId="{AB3F42DA-A0AA-4905-A360-DD2488CB269E}" type="pres">
      <dgm:prSet presAssocID="{2CFE20FC-B9E5-4CAE-B936-B9EABF7C4908}" presName="parTxOnly" presStyleLbl="node1" presStyleIdx="0" presStyleCnt="3" custScaleX="126911" custScaleY="123296">
        <dgm:presLayoutVars>
          <dgm:chMax val="0"/>
          <dgm:chPref val="0"/>
          <dgm:bulletEnabled val="1"/>
        </dgm:presLayoutVars>
      </dgm:prSet>
      <dgm:spPr/>
    </dgm:pt>
    <dgm:pt modelId="{41372D98-DAF1-487F-8F86-059F16B065FC}" type="pres">
      <dgm:prSet presAssocID="{8623763E-27C0-4231-98E9-A577CDA9A77C}" presName="parTxOnlySpace" presStyleCnt="0"/>
      <dgm:spPr/>
    </dgm:pt>
    <dgm:pt modelId="{E657F994-75D8-493B-8E42-C400657D1145}" type="pres">
      <dgm:prSet presAssocID="{B7CC8609-0D31-4541-84FB-19AAAB1DBFD8}" presName="parTxOnly" presStyleLbl="node1" presStyleIdx="1" presStyleCnt="3" custScaleX="128494" custScaleY="123296">
        <dgm:presLayoutVars>
          <dgm:chMax val="0"/>
          <dgm:chPref val="0"/>
          <dgm:bulletEnabled val="1"/>
        </dgm:presLayoutVars>
      </dgm:prSet>
      <dgm:spPr/>
    </dgm:pt>
    <dgm:pt modelId="{44B6D4E5-55FC-4CC7-958B-101F52061DA6}" type="pres">
      <dgm:prSet presAssocID="{C1F90126-534C-4955-94D4-0A57C74F98CC}" presName="parTxOnlySpace" presStyleCnt="0"/>
      <dgm:spPr/>
    </dgm:pt>
    <dgm:pt modelId="{9B39D71D-F58A-4D3B-A714-D3CA5A2A433F}" type="pres">
      <dgm:prSet presAssocID="{840EB6E4-6C99-42D7-AFC4-D9C5B2A11A2E}" presName="parTxOnly" presStyleLbl="node1" presStyleIdx="2" presStyleCnt="3" custScaleX="114575" custScaleY="123296">
        <dgm:presLayoutVars>
          <dgm:chMax val="0"/>
          <dgm:chPref val="0"/>
          <dgm:bulletEnabled val="1"/>
        </dgm:presLayoutVars>
      </dgm:prSet>
      <dgm:spPr/>
    </dgm:pt>
  </dgm:ptLst>
  <dgm:cxnLst>
    <dgm:cxn modelId="{29A42F09-ADBB-47FB-A5CF-7A6E05751E82}" srcId="{D873614E-67D0-43CE-BCF4-30434F14B174}" destId="{2CFE20FC-B9E5-4CAE-B936-B9EABF7C4908}" srcOrd="0" destOrd="0" parTransId="{0F027E50-FAEC-4825-B17C-173462A2971B}" sibTransId="{8623763E-27C0-4231-98E9-A577CDA9A77C}"/>
    <dgm:cxn modelId="{0965B00C-1E5C-4B3A-80F6-9FA6ABD716B4}" type="presOf" srcId="{B7CC8609-0D31-4541-84FB-19AAAB1DBFD8}" destId="{E657F994-75D8-493B-8E42-C400657D1145}" srcOrd="0" destOrd="0" presId="urn:microsoft.com/office/officeart/2005/8/layout/chevron1"/>
    <dgm:cxn modelId="{4ADE0652-44A7-481D-A50C-710B8444B81E}" srcId="{D873614E-67D0-43CE-BCF4-30434F14B174}" destId="{840EB6E4-6C99-42D7-AFC4-D9C5B2A11A2E}" srcOrd="2" destOrd="0" parTransId="{EF99DD99-AD9B-4704-A46D-AF3E3CB8BA6D}" sibTransId="{3277E750-2DA9-4463-8D07-26842B110A71}"/>
    <dgm:cxn modelId="{E636FAAE-256D-47A6-A8FF-6A5BDCC81E38}" srcId="{D873614E-67D0-43CE-BCF4-30434F14B174}" destId="{B7CC8609-0D31-4541-84FB-19AAAB1DBFD8}" srcOrd="1" destOrd="0" parTransId="{D4151828-6462-4CC9-9326-660D18D508F2}" sibTransId="{C1F90126-534C-4955-94D4-0A57C74F98CC}"/>
    <dgm:cxn modelId="{11EA96B3-E404-42A6-BAF5-AFED447CBFFE}" type="presOf" srcId="{D873614E-67D0-43CE-BCF4-30434F14B174}" destId="{46DF963E-C9A5-4F6B-A6CE-B649F4E36B3B}" srcOrd="0" destOrd="0" presId="urn:microsoft.com/office/officeart/2005/8/layout/chevron1"/>
    <dgm:cxn modelId="{746977BC-0A5B-48D7-9D51-BEC7690BAA29}" type="presOf" srcId="{2CFE20FC-B9E5-4CAE-B936-B9EABF7C4908}" destId="{AB3F42DA-A0AA-4905-A360-DD2488CB269E}" srcOrd="0" destOrd="0" presId="urn:microsoft.com/office/officeart/2005/8/layout/chevron1"/>
    <dgm:cxn modelId="{ACD6C7D6-2DBF-4230-B5BB-E92467D1CD05}" type="presOf" srcId="{840EB6E4-6C99-42D7-AFC4-D9C5B2A11A2E}" destId="{9B39D71D-F58A-4D3B-A714-D3CA5A2A433F}" srcOrd="0" destOrd="0" presId="urn:microsoft.com/office/officeart/2005/8/layout/chevron1"/>
    <dgm:cxn modelId="{78E7F31D-47BF-462C-9288-EAB48F92A432}" type="presParOf" srcId="{46DF963E-C9A5-4F6B-A6CE-B649F4E36B3B}" destId="{AB3F42DA-A0AA-4905-A360-DD2488CB269E}" srcOrd="0" destOrd="0" presId="urn:microsoft.com/office/officeart/2005/8/layout/chevron1"/>
    <dgm:cxn modelId="{4381AC0C-3871-4B0C-90FC-45BAA74342A6}" type="presParOf" srcId="{46DF963E-C9A5-4F6B-A6CE-B649F4E36B3B}" destId="{41372D98-DAF1-487F-8F86-059F16B065FC}" srcOrd="1" destOrd="0" presId="urn:microsoft.com/office/officeart/2005/8/layout/chevron1"/>
    <dgm:cxn modelId="{A133B5C3-DA62-4156-9E73-1D927C54EF77}" type="presParOf" srcId="{46DF963E-C9A5-4F6B-A6CE-B649F4E36B3B}" destId="{E657F994-75D8-493B-8E42-C400657D1145}" srcOrd="2" destOrd="0" presId="urn:microsoft.com/office/officeart/2005/8/layout/chevron1"/>
    <dgm:cxn modelId="{835FBB04-A7C8-4B44-AD06-17AEF5E68161}" type="presParOf" srcId="{46DF963E-C9A5-4F6B-A6CE-B649F4E36B3B}" destId="{44B6D4E5-55FC-4CC7-958B-101F52061DA6}" srcOrd="3" destOrd="0" presId="urn:microsoft.com/office/officeart/2005/8/layout/chevron1"/>
    <dgm:cxn modelId="{05B9417E-B79B-4E3F-A3CC-CA1C6FBC100A}" type="presParOf" srcId="{46DF963E-C9A5-4F6B-A6CE-B649F4E36B3B}" destId="{9B39D71D-F58A-4D3B-A714-D3CA5A2A43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F42DA-A0AA-4905-A360-DD2488CB269E}">
      <dsp:nvSpPr>
        <dsp:cNvPr id="0" name=""/>
        <dsp:cNvSpPr/>
      </dsp:nvSpPr>
      <dsp:spPr>
        <a:xfrm>
          <a:off x="1798" y="1150167"/>
          <a:ext cx="4327443" cy="168167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sp:txBody>
      <dsp:txXfrm>
        <a:off x="842634" y="1150167"/>
        <a:ext cx="2645772" cy="1681671"/>
      </dsp:txXfrm>
    </dsp:sp>
    <dsp:sp modelId="{E657F994-75D8-493B-8E42-C400657D1145}">
      <dsp:nvSpPr>
        <dsp:cNvPr id="0" name=""/>
        <dsp:cNvSpPr/>
      </dsp:nvSpPr>
      <dsp:spPr>
        <a:xfrm>
          <a:off x="3988259" y="1150167"/>
          <a:ext cx="4381421" cy="1681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sp:txBody>
      <dsp:txXfrm>
        <a:off x="4829095" y="1150167"/>
        <a:ext cx="2699750" cy="1681671"/>
      </dsp:txXfrm>
    </dsp:sp>
    <dsp:sp modelId="{9B39D71D-F58A-4D3B-A714-D3CA5A2A433F}">
      <dsp:nvSpPr>
        <dsp:cNvPr id="0" name=""/>
        <dsp:cNvSpPr/>
      </dsp:nvSpPr>
      <dsp:spPr>
        <a:xfrm>
          <a:off x="8028698" y="1150167"/>
          <a:ext cx="3906807" cy="168167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sp:txBody>
      <dsp:txXfrm>
        <a:off x="8869534" y="1150167"/>
        <a:ext cx="2225136" cy="168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24.04.2024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B00A69F-95E3-4581-9162-33B22C9A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4EE2063C-EE8A-4EBE-9987-18345990E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5A152F4E-F8B9-4A27-987C-491A4AC3D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42AE2-3821-49A0-ABFB-E5B3A79634D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3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atalog.arppsoft.ru/product/619449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gif"/><Relationship Id="rId4" Type="http://schemas.openxmlformats.org/officeDocument/2006/relationships/hyperlink" Target="https://vk.com/obrazovanie1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56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1556792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Построение индивидуального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образовательного маршрута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 системе «1С:Образование»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33841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Рахимова Светлана Ривнеровна, учитель русского языка и литературы, </a:t>
            </a:r>
            <a:r>
              <a:rPr lang="en-US" altLang="ru-RU" sz="1600" dirty="0">
                <a:solidFill>
                  <a:srgbClr val="1C1C1C"/>
                </a:solidFill>
              </a:rPr>
              <a:t>slana_82@inbox.ru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17570B-1AD2-1559-0FE6-90986D201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0" b="12662"/>
          <a:stretch/>
        </p:blipFill>
        <p:spPr>
          <a:xfrm>
            <a:off x="2086869" y="2892946"/>
            <a:ext cx="8352928" cy="173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1. Выбор предмета и класса в журнале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341D677-416B-89FD-F1EE-B466E391AD6C}"/>
              </a:ext>
            </a:extLst>
          </p:cNvPr>
          <p:cNvSpPr/>
          <p:nvPr/>
        </p:nvSpPr>
        <p:spPr>
          <a:xfrm rot="1246828" flipV="1">
            <a:off x="3371727" y="2721367"/>
            <a:ext cx="877004" cy="2286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3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03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718996-08FA-AA2B-A203-24A09EB8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90" y="2338976"/>
            <a:ext cx="9174385" cy="2304869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B4A78BD-9A5C-933C-F726-5D45C14A5F49}"/>
              </a:ext>
            </a:extLst>
          </p:cNvPr>
          <p:cNvSpPr/>
          <p:nvPr/>
        </p:nvSpPr>
        <p:spPr>
          <a:xfrm rot="2529751">
            <a:off x="8485729" y="2366021"/>
            <a:ext cx="832914" cy="1466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9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28CBC6-19B7-5371-E3F4-2DE46D3D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92" y="2276872"/>
            <a:ext cx="6026671" cy="4229387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2132568">
            <a:off x="1707782" y="2407564"/>
            <a:ext cx="576958" cy="1996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FC900-25E6-7C72-AD02-4C2EE0F0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350317"/>
            <a:ext cx="6147731" cy="4123478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2276282">
            <a:off x="2414448" y="2380262"/>
            <a:ext cx="601146" cy="1768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4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5F036-3565-EE39-CC9A-2C2B4900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380452"/>
            <a:ext cx="5400600" cy="3783387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2276282">
            <a:off x="1845381" y="2873920"/>
            <a:ext cx="601146" cy="1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2C3929-2D5F-09F1-569D-3CEC8B5B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94" y="2348880"/>
            <a:ext cx="5776739" cy="4031928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2276282">
            <a:off x="1787538" y="2955183"/>
            <a:ext cx="702157" cy="207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6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9D95B-75D3-C845-AB9F-040F0C89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329154"/>
            <a:ext cx="5963567" cy="4124182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2276282">
            <a:off x="1712473" y="3325034"/>
            <a:ext cx="702157" cy="207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30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6BF792-B72E-CE62-F98D-711F5289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61" y="2420888"/>
            <a:ext cx="6245495" cy="4215493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11059557">
            <a:off x="8121506" y="3460044"/>
            <a:ext cx="833597" cy="2775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24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10EC4-E25A-EC8F-06F8-3545D9C5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30" y="2420888"/>
            <a:ext cx="6197128" cy="41985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60" y="18448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2. Назначение учебных материалов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9125706">
            <a:off x="5311498" y="2318704"/>
            <a:ext cx="795196" cy="2043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1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034826" y="1412776"/>
            <a:ext cx="55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3. Индивидуализация обучения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flipV="1">
            <a:off x="1490223" y="2204864"/>
            <a:ext cx="43810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A6B28F-A164-F9D9-00FE-F5FEDB94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909777"/>
            <a:ext cx="4679513" cy="4573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FD7C7C-0C89-BF9C-513E-78AD1652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909777"/>
            <a:ext cx="4015930" cy="2875666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31A3E9B-AC95-9E65-7465-1BFB1ED55D13}"/>
              </a:ext>
            </a:extLst>
          </p:cNvPr>
          <p:cNvSpPr/>
          <p:nvPr/>
        </p:nvSpPr>
        <p:spPr>
          <a:xfrm rot="10800000" flipV="1">
            <a:off x="9768408" y="2852936"/>
            <a:ext cx="556936" cy="1316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1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929284" y="395926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latin typeface="Futura PT Demi" pitchFamily="34" charset="-52"/>
              </a:rPr>
              <a:t>Что такое «</a:t>
            </a:r>
            <a:r>
              <a:rPr lang="ru-RU" altLang="ru-RU" sz="3200" dirty="0">
                <a:latin typeface="Futura PT Demi" pitchFamily="34" charset="-52"/>
              </a:rPr>
              <a:t>1С</a:t>
            </a:r>
            <a:r>
              <a:rPr lang="ru-RU" altLang="ru-RU" sz="2800" dirty="0">
                <a:latin typeface="Futura PT Demi" pitchFamily="34" charset="-52"/>
              </a:rPr>
              <a:t>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929284" y="905947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0D800A-5F58-BDD0-711C-CFA9AF9A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54" y="2140118"/>
            <a:ext cx="9865096" cy="1905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034826" y="1412776"/>
            <a:ext cx="55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3. Индивидуализация обучения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flipV="1">
            <a:off x="2279576" y="2948602"/>
            <a:ext cx="43810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31A3E9B-AC95-9E65-7465-1BFB1ED55D13}"/>
              </a:ext>
            </a:extLst>
          </p:cNvPr>
          <p:cNvSpPr/>
          <p:nvPr/>
        </p:nvSpPr>
        <p:spPr>
          <a:xfrm rot="10800000" flipV="1">
            <a:off x="3503712" y="3573016"/>
            <a:ext cx="556936" cy="1316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9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59" y="1728003"/>
            <a:ext cx="699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4. Отслеживание индивидуальной динамики ученика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6240C5C-3ED8-519D-BF16-E1635122F708}"/>
              </a:ext>
            </a:extLst>
          </p:cNvPr>
          <p:cNvSpPr/>
          <p:nvPr/>
        </p:nvSpPr>
        <p:spPr>
          <a:xfrm rot="19965837" flipV="1">
            <a:off x="1225319" y="3037041"/>
            <a:ext cx="833597" cy="119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C6510-6A16-8932-50BD-1FE631C6C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16" y="2204864"/>
            <a:ext cx="6992298" cy="455473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396F0D7-2420-F7F2-2C3E-26CD477CD6CD}"/>
              </a:ext>
            </a:extLst>
          </p:cNvPr>
          <p:cNvSpPr/>
          <p:nvPr/>
        </p:nvSpPr>
        <p:spPr>
          <a:xfrm rot="10800000" flipV="1">
            <a:off x="8400256" y="5517232"/>
            <a:ext cx="833597" cy="119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9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Построение ИОМ в системе «1С:Образование»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BD25-BE2D-4513-4FF1-2E204C55BE33}"/>
              </a:ext>
            </a:extLst>
          </p:cNvPr>
          <p:cNvSpPr txBox="1"/>
          <p:nvPr/>
        </p:nvSpPr>
        <p:spPr>
          <a:xfrm>
            <a:off x="2135559" y="1728003"/>
            <a:ext cx="8064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Преимущества системы «1С:Образование» в построении ИОМ ученика: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верифицированный контент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индивидуализация процесса обучения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возможность создания заданий для групп учеников с одинаковыми потребностями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отслеживание динамики обучения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2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6983FFB-A92F-453C-AAEF-6A33A07E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9439" y="165050"/>
            <a:ext cx="9886015" cy="147697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Более детальный анализ результатов освоение образовательной программы – в системе «1С:Оценка качества образования»</a:t>
            </a:r>
          </a:p>
        </p:txBody>
      </p:sp>
      <p:pic>
        <p:nvPicPr>
          <p:cNvPr id="8195" name="Рисунок 6">
            <a:extLst>
              <a:ext uri="{FF2B5EF4-FFF2-40B4-BE49-F238E27FC236}">
                <a16:creationId xmlns:a16="http://schemas.microsoft.com/office/drawing/2014/main" id="{F5F5B023-544C-4B9D-B030-8E0F645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5" y="1893833"/>
            <a:ext cx="5711120" cy="4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>
            <a:extLst>
              <a:ext uri="{FF2B5EF4-FFF2-40B4-BE49-F238E27FC236}">
                <a16:creationId xmlns:a16="http://schemas.microsoft.com/office/drawing/2014/main" id="{D714630E-256A-4FC4-959F-E6D5AF1F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337" y="2661945"/>
            <a:ext cx="5309077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99">
                <a:hlinkClick r:id="rId3"/>
              </a:rPr>
              <a:t>https://obrazovanie.1c.ru/oko/</a:t>
            </a:r>
            <a:r>
              <a:rPr lang="ru-RU" altLang="ru-RU" sz="2399"/>
              <a:t> 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9DD39BE5-1D80-4FAE-8013-37CA5D8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43" y="3461798"/>
            <a:ext cx="2348775" cy="23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B4F5162-8011-4B70-925D-0FC0FB755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605180"/>
            <a:ext cx="9742127" cy="490915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latin typeface="Futura PT Demi" panose="020B0604020202020204" charset="-52"/>
              </a:rPr>
              <a:t>Актуальность</a:t>
            </a:r>
            <a:endParaRPr lang="ru-RU" altLang="ru-RU" dirty="0">
              <a:latin typeface="Futura PT Demi" panose="020B0604020202020204" charset="-52"/>
            </a:endParaRP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F5F433FD-2341-4C71-8A1A-C30A7C233E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37" y="4801236"/>
            <a:ext cx="11566130" cy="93527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Цель преобразований – формирование единого образовательного пространства и обеспечение единства содержания общего образования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3E43C19-618F-4F32-94B2-1CCB81469461}"/>
              </a:ext>
            </a:extLst>
          </p:cNvPr>
          <p:cNvGraphicFramePr/>
          <p:nvPr/>
        </p:nvGraphicFramePr>
        <p:xfrm>
          <a:off x="127348" y="1286466"/>
          <a:ext cx="11937304" cy="39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CDC054-1278-410E-8637-8CEE5A16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454944"/>
            <a:ext cx="9549569" cy="98606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 charset="-52"/>
              </a:rPr>
              <a:t>Возможности облачной системы </a:t>
            </a:r>
            <a:br>
              <a:rPr lang="ru-RU" altLang="ru-RU" sz="3200" dirty="0">
                <a:latin typeface="Futura PT Demi" panose="020B0604020202020204" charset="-52"/>
              </a:rPr>
            </a:br>
            <a:r>
              <a:rPr lang="ru-RU" altLang="ru-RU" sz="3200" dirty="0">
                <a:latin typeface="Futura PT Demi" panose="020B0604020202020204" charset="-52"/>
              </a:rPr>
              <a:t>1С:Оценка качества образования</a:t>
            </a:r>
          </a:p>
        </p:txBody>
      </p:sp>
      <p:sp>
        <p:nvSpPr>
          <p:cNvPr id="10243" name="Объект 1">
            <a:extLst>
              <a:ext uri="{FF2B5EF4-FFF2-40B4-BE49-F238E27FC236}">
                <a16:creationId xmlns:a16="http://schemas.microsoft.com/office/drawing/2014/main" id="{54D4BBC7-76DA-49DD-A0C7-435079657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2356" y="1989052"/>
            <a:ext cx="11566130" cy="3167673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педагога: </a:t>
            </a:r>
            <a:r>
              <a:rPr lang="ru-RU" altLang="ru-RU" dirty="0">
                <a:latin typeface="Futura PT Demi" panose="020B060402020202020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классного руководителя:</a:t>
            </a:r>
            <a:r>
              <a:rPr lang="ru-RU" altLang="ru-RU" dirty="0">
                <a:latin typeface="Futura PT Demi" panose="020B060402020202020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dirty="0">
                <a:latin typeface="Futura PT Demi" panose="020B060402020202020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647196AA-1288-4CF8-9CD2-5DD507821481}"/>
              </a:ext>
            </a:extLst>
          </p:cNvPr>
          <p:cNvSpPr>
            <a:spLocks noGrp="1"/>
          </p:cNvSpPr>
          <p:nvPr/>
        </p:nvSpPr>
        <p:spPr bwMode="auto">
          <a:xfrm>
            <a:off x="2153868" y="1826120"/>
            <a:ext cx="7884267" cy="43505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799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D9417ED-BFDC-4BCB-BEFE-CF06BD5F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Индивидуальный</a:t>
            </a:r>
            <a:r>
              <a:rPr lang="ru-RU" altLang="ru-RU" sz="3200" dirty="0">
                <a:latin typeface="Futura de"/>
              </a:rPr>
              <a:t> </a:t>
            </a:r>
            <a:r>
              <a:rPr lang="ru-RU" altLang="ru-RU" sz="3200" dirty="0">
                <a:latin typeface="Futura PT Demi" panose="020B0604020202020204"/>
              </a:rPr>
              <a:t>уровень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FE190FA-29ED-4297-9D66-912B7F709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834584"/>
            <a:ext cx="5376791" cy="3910393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Futura PT Demi" panose="020B0604020202020204"/>
              </a:rPr>
              <a:t>Сравнение ожидаемых и реальных результатов освоения образовательной программы по каждой теме</a:t>
            </a:r>
          </a:p>
          <a:p>
            <a:r>
              <a:rPr lang="ru-RU" altLang="ru-RU" sz="1800" dirty="0">
                <a:latin typeface="Futura PT Demi" panose="020B0604020202020204"/>
              </a:rPr>
              <a:t>Уровень освоения планируемых результатов обучения</a:t>
            </a:r>
          </a:p>
          <a:p>
            <a:r>
              <a:rPr lang="ru-RU" altLang="ru-RU" sz="1800" dirty="0">
                <a:latin typeface="Futura PT Demi" panose="020B0604020202020204"/>
              </a:rPr>
              <a:t>Анализ результатов тематической проверочной работы</a:t>
            </a:r>
          </a:p>
          <a:p>
            <a:r>
              <a:rPr lang="ru-RU" altLang="ru-RU" sz="1800" dirty="0">
                <a:latin typeface="Futura PT Demi" panose="020B0604020202020204"/>
              </a:rPr>
              <a:t>Перечень неосвоенных элементов содержания (КЭС)</a:t>
            </a:r>
          </a:p>
          <a:p>
            <a:r>
              <a:rPr lang="ru-RU" altLang="ru-RU" sz="1800" dirty="0">
                <a:latin typeface="Futura PT Demi" panose="020B0604020202020204"/>
              </a:rPr>
              <a:t>Рекомендации для учителя</a:t>
            </a:r>
          </a:p>
          <a:p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DCBF286-3E2B-46AD-BD95-40123010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8" y="1318277"/>
            <a:ext cx="6502509" cy="47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D6D90CD-10BC-409C-948F-6D3C5C83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33" y="1525646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  <a:latin typeface="Futura PT Demi" panose="020B0604020202020204"/>
            </a:endParaRP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5402961-4557-4A00-8F3D-99880F3B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anose="020B0604020202020204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977F612-5BD4-4A80-9590-216F7883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5F130C4-9DB7-477A-87F8-C7356AF64DB0}" type="slidenum">
              <a:rPr lang="ru-RU" altLang="ru-RU" sz="1333" b="1">
                <a:solidFill>
                  <a:srgbClr val="0D3E65"/>
                </a:solidFill>
              </a:rPr>
              <a:pPr algn="r"/>
              <a:t>28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B0E50430-C384-4768-9F1F-4756F765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70" y="1525647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E1AD8FDE-1355-43B5-9AEA-EE74FCF9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29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Основные </a:t>
            </a:r>
            <a:r>
              <a:rPr lang="ru-RU" altLang="ru-RU" sz="3200" dirty="0">
                <a:latin typeface="Futura PT Demi" pitchFamily="34" charset="-52"/>
              </a:rPr>
              <a:t>возможности</a:t>
            </a:r>
            <a:r>
              <a:rPr lang="ru-RU" altLang="ru-RU" sz="2800" dirty="0">
                <a:latin typeface="Futura PT Demi" pitchFamily="34" charset="-52"/>
              </a:rPr>
              <a:t> для обучения в цифровой образовательной среде</a:t>
            </a:r>
            <a:endParaRPr lang="ru-RU" sz="2800" dirty="0"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5170" y="474268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05" y="1747346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256824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Библиотека «1С:Образование» - более 25 тысяч интерактивных </a:t>
            </a:r>
            <a:r>
              <a:rPr lang="ru-RU" altLang="ru-RU" sz="3200" dirty="0">
                <a:latin typeface="Futura PT Demi" pitchFamily="34" charset="-52"/>
              </a:rPr>
              <a:t>мультимедийных</a:t>
            </a:r>
            <a:r>
              <a:rPr lang="ru-RU" altLang="ru-RU" sz="2800" dirty="0">
                <a:latin typeface="Futura PT Demi" pitchFamily="34" charset="-52"/>
              </a:rPr>
              <a:t>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849" y="1719969"/>
            <a:ext cx="6386346" cy="3812430"/>
          </a:xfrm>
        </p:spPr>
        <p:txBody>
          <a:bodyPr>
            <a:normAutofit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37503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Понятие «индивидуальный образовательный маршрут»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1B7C6-9C38-4A7E-817E-17D9D1A7946E}"/>
              </a:ext>
            </a:extLst>
          </p:cNvPr>
          <p:cNvSpPr txBox="1"/>
          <p:nvPr/>
        </p:nvSpPr>
        <p:spPr>
          <a:xfrm>
            <a:off x="1199456" y="1988840"/>
            <a:ext cx="10369152" cy="18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>
                <a:latin typeface="Futura PT Demi" panose="020B0604020202020204" charset="-52"/>
              </a:rPr>
              <a:t>Индивидуальный образовательный маршрут (ИОМ) — это план обучения, разработанный для каждого ученика с учётом его интересов, потребностей, способностей и особенностей.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Индивидуализация </a:t>
            </a:r>
            <a:r>
              <a:rPr lang="en-US" dirty="0"/>
              <a:t>= </a:t>
            </a:r>
            <a:r>
              <a:rPr lang="ru-RU" dirty="0"/>
              <a:t>или = персонализации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DCBEA7C-ADCE-6BD4-1317-A2B574278F45}"/>
              </a:ext>
            </a:extLst>
          </p:cNvPr>
          <p:cNvCxnSpPr>
            <a:cxnSpLocks/>
          </p:cNvCxnSpPr>
          <p:nvPr/>
        </p:nvCxnSpPr>
        <p:spPr>
          <a:xfrm flipH="1">
            <a:off x="6240016" y="764704"/>
            <a:ext cx="144016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Профессор женский со сплошной заливкой">
            <a:extLst>
              <a:ext uri="{FF2B5EF4-FFF2-40B4-BE49-F238E27FC236}">
                <a16:creationId xmlns:a16="http://schemas.microsoft.com/office/drawing/2014/main" id="{4899899D-D31A-7D0E-1DB0-A4F4FB29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8456" y="1812900"/>
            <a:ext cx="1081087" cy="1081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D54DB1-F643-9A12-D334-997DD6FC2BDD}"/>
              </a:ext>
            </a:extLst>
          </p:cNvPr>
          <p:cNvSpPr txBox="1"/>
          <p:nvPr/>
        </p:nvSpPr>
        <p:spPr>
          <a:xfrm>
            <a:off x="1754213" y="2915436"/>
            <a:ext cx="246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Индивидуализация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pic>
        <p:nvPicPr>
          <p:cNvPr id="13" name="Рисунок 12" descr="Школьник со сплошной заливкой">
            <a:extLst>
              <a:ext uri="{FF2B5EF4-FFF2-40B4-BE49-F238E27FC236}">
                <a16:creationId xmlns:a16="http://schemas.microsoft.com/office/drawing/2014/main" id="{2D85F946-9805-9474-F408-B117CFB7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0193" y="1775066"/>
            <a:ext cx="1081087" cy="1081087"/>
          </a:xfrm>
          <a:prstGeom prst="rect">
            <a:avLst/>
          </a:prstGeom>
        </p:spPr>
      </p:pic>
      <p:pic>
        <p:nvPicPr>
          <p:cNvPr id="15" name="Рисунок 14" descr="Школьница со сплошной заливкой">
            <a:extLst>
              <a:ext uri="{FF2B5EF4-FFF2-40B4-BE49-F238E27FC236}">
                <a16:creationId xmlns:a16="http://schemas.microsoft.com/office/drawing/2014/main" id="{75AC02D0-4396-4597-B301-ED260B2EC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0337" y="1786678"/>
            <a:ext cx="1081087" cy="10810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0039E3-1231-69D0-DBC4-E6F3C1A6BC24}"/>
              </a:ext>
            </a:extLst>
          </p:cNvPr>
          <p:cNvSpPr txBox="1"/>
          <p:nvPr/>
        </p:nvSpPr>
        <p:spPr>
          <a:xfrm>
            <a:off x="7950330" y="2844540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Персонализация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E7D16-6FA7-43AF-5532-941F75411718}"/>
              </a:ext>
            </a:extLst>
          </p:cNvPr>
          <p:cNvSpPr txBox="1"/>
          <p:nvPr/>
        </p:nvSpPr>
        <p:spPr>
          <a:xfrm>
            <a:off x="1100682" y="3284768"/>
            <a:ext cx="41911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это технология обучения, которая проводится в соответствии с учебными потребностями отдельных учеников. </a:t>
            </a: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Цели обучения могут быть одинаковы для всех учащихся, однако их прогресс и вовлечение в учебный процесс может находиться на разных уровнях, материал усваивается с разной скоростью.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6659C-71CD-07AA-4C0F-8E1E48387E0D}"/>
              </a:ext>
            </a:extLst>
          </p:cNvPr>
          <p:cNvSpPr txBox="1"/>
          <p:nvPr/>
        </p:nvSpPr>
        <p:spPr>
          <a:xfrm>
            <a:off x="6744072" y="3221137"/>
            <a:ext cx="53145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это технология обучения, разработанная с учётом интересов, опыта, предпочтительных способов и темпов освоения знаний для конкретного обучающегося. Персонализированное обучение адаптировано к потребностям отдельного ученика, предпочтениям в обучении и предназначено для удовлетворения интересов разных учащихся. В полностью персонализированной среде цели и содержание обучения, а также методы и темп могут варьироваться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4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Этапы построения ИОМ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A52A-78CE-479F-E2ED-DD8B8A9F2583}"/>
              </a:ext>
            </a:extLst>
          </p:cNvPr>
          <p:cNvSpPr txBox="1"/>
          <p:nvPr/>
        </p:nvSpPr>
        <p:spPr>
          <a:xfrm>
            <a:off x="2339948" y="2328649"/>
            <a:ext cx="2603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диагностика</a:t>
            </a:r>
          </a:p>
        </p:txBody>
      </p:sp>
      <p:pic>
        <p:nvPicPr>
          <p:cNvPr id="10" name="Рисунок 9" descr="Схема контур">
            <a:extLst>
              <a:ext uri="{FF2B5EF4-FFF2-40B4-BE49-F238E27FC236}">
                <a16:creationId xmlns:a16="http://schemas.microsoft.com/office/drawing/2014/main" id="{80F2B1C7-CD5F-576A-D029-BE92005B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152" y="3846667"/>
            <a:ext cx="914400" cy="914400"/>
          </a:xfrm>
          <a:prstGeom prst="rect">
            <a:avLst/>
          </a:prstGeom>
        </p:spPr>
      </p:pic>
      <p:pic>
        <p:nvPicPr>
          <p:cNvPr id="14" name="Рисунок 13" descr="Частичное пересечение содержимого буфера обмена контур">
            <a:extLst>
              <a:ext uri="{FF2B5EF4-FFF2-40B4-BE49-F238E27FC236}">
                <a16:creationId xmlns:a16="http://schemas.microsoft.com/office/drawing/2014/main" id="{8989C511-5E44-DC44-2FC9-7BF37395C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594" y="202022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3CA52B-D311-5B79-EF6C-1798C9C97382}"/>
              </a:ext>
            </a:extLst>
          </p:cNvPr>
          <p:cNvSpPr txBox="1"/>
          <p:nvPr/>
        </p:nvSpPr>
        <p:spPr>
          <a:xfrm>
            <a:off x="2279576" y="4119201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планирование</a:t>
            </a:r>
          </a:p>
        </p:txBody>
      </p:sp>
      <p:pic>
        <p:nvPicPr>
          <p:cNvPr id="20" name="Рисунок 19" descr="Стремление контур">
            <a:extLst>
              <a:ext uri="{FF2B5EF4-FFF2-40B4-BE49-F238E27FC236}">
                <a16:creationId xmlns:a16="http://schemas.microsoft.com/office/drawing/2014/main" id="{F946CA7E-1EA0-1432-7458-102FDEE03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0056" y="1992571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BE03FA-D9D0-AE66-8A0F-DE4224469712}"/>
              </a:ext>
            </a:extLst>
          </p:cNvPr>
          <p:cNvSpPr txBox="1"/>
          <p:nvPr/>
        </p:nvSpPr>
        <p:spPr>
          <a:xfrm>
            <a:off x="7836876" y="2387926"/>
            <a:ext cx="328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реализация</a:t>
            </a:r>
          </a:p>
        </p:txBody>
      </p:sp>
      <p:pic>
        <p:nvPicPr>
          <p:cNvPr id="24" name="Рисунок 23" descr="Статистика контур">
            <a:extLst>
              <a:ext uri="{FF2B5EF4-FFF2-40B4-BE49-F238E27FC236}">
                <a16:creationId xmlns:a16="http://schemas.microsoft.com/office/drawing/2014/main" id="{B7392DFB-ABE5-F57C-27B4-D84BC30C7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0056" y="366200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9A6BB94-5BC6-E99D-F96A-A6DEC5D72DD1}"/>
              </a:ext>
            </a:extLst>
          </p:cNvPr>
          <p:cNvSpPr txBox="1"/>
          <p:nvPr/>
        </p:nvSpPr>
        <p:spPr>
          <a:xfrm>
            <a:off x="7863516" y="3934535"/>
            <a:ext cx="328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анализ и коррекция</a:t>
            </a:r>
          </a:p>
        </p:txBody>
      </p:sp>
    </p:spTree>
    <p:extLst>
      <p:ext uri="{BB962C8B-B14F-4D97-AF65-F5344CB8AC3E}">
        <p14:creationId xmlns:p14="http://schemas.microsoft.com/office/powerpoint/2010/main" val="62113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Что необходимо учитывать при разработке ИОМ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A52A-78CE-479F-E2ED-DD8B8A9F2583}"/>
              </a:ext>
            </a:extLst>
          </p:cNvPr>
          <p:cNvSpPr txBox="1"/>
          <p:nvPr/>
        </p:nvSpPr>
        <p:spPr>
          <a:xfrm>
            <a:off x="2292770" y="2203260"/>
            <a:ext cx="447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задача, которая стоит перед учителем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A52B-D311-5B79-EF6C-1798C9C97382}"/>
              </a:ext>
            </a:extLst>
          </p:cNvPr>
          <p:cNvSpPr txBox="1"/>
          <p:nvPr/>
        </p:nvSpPr>
        <p:spPr>
          <a:xfrm>
            <a:off x="2292770" y="3789517"/>
            <a:ext cx="328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время на решение задачи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E03FA-D9D0-AE66-8A0F-DE4224469712}"/>
              </a:ext>
            </a:extLst>
          </p:cNvPr>
          <p:cNvSpPr txBox="1"/>
          <p:nvPr/>
        </p:nvSpPr>
        <p:spPr>
          <a:xfrm>
            <a:off x="8075994" y="2302541"/>
            <a:ext cx="3286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Занятость ученика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A6BB94-5BC6-E99D-F96A-A6DEC5D72DD1}"/>
              </a:ext>
            </a:extLst>
          </p:cNvPr>
          <p:cNvSpPr txBox="1"/>
          <p:nvPr/>
        </p:nvSpPr>
        <p:spPr>
          <a:xfrm>
            <a:off x="8040216" y="3735986"/>
            <a:ext cx="3740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индивидуальные особенности ученика</a:t>
            </a:r>
          </a:p>
        </p:txBody>
      </p:sp>
      <p:pic>
        <p:nvPicPr>
          <p:cNvPr id="5" name="Рисунок 4" descr="Препятствие контур">
            <a:extLst>
              <a:ext uri="{FF2B5EF4-FFF2-40B4-BE49-F238E27FC236}">
                <a16:creationId xmlns:a16="http://schemas.microsoft.com/office/drawing/2014/main" id="{D53C7E7A-E559-D90C-C549-6691541A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008" y="1930726"/>
            <a:ext cx="914400" cy="914400"/>
          </a:xfrm>
          <a:prstGeom prst="rect">
            <a:avLst/>
          </a:prstGeom>
        </p:spPr>
      </p:pic>
      <p:pic>
        <p:nvPicPr>
          <p:cNvPr id="7" name="Рисунок 6" descr="Измерительный прибор контур">
            <a:extLst>
              <a:ext uri="{FF2B5EF4-FFF2-40B4-BE49-F238E27FC236}">
                <a16:creationId xmlns:a16="http://schemas.microsoft.com/office/drawing/2014/main" id="{EA3C6116-1ED4-2A73-CF56-0C624F8E8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2476" y="3516983"/>
            <a:ext cx="914400" cy="914400"/>
          </a:xfrm>
          <a:prstGeom prst="rect">
            <a:avLst/>
          </a:prstGeom>
        </p:spPr>
      </p:pic>
      <p:pic>
        <p:nvPicPr>
          <p:cNvPr id="9" name="Рисунок 8" descr="Будильник контур">
            <a:extLst>
              <a:ext uri="{FF2B5EF4-FFF2-40B4-BE49-F238E27FC236}">
                <a16:creationId xmlns:a16="http://schemas.microsoft.com/office/drawing/2014/main" id="{7351F96B-117B-246E-6878-6B985035D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152" y="3601951"/>
            <a:ext cx="914400" cy="914400"/>
          </a:xfrm>
          <a:prstGeom prst="rect">
            <a:avLst/>
          </a:prstGeom>
        </p:spPr>
      </p:pic>
      <p:pic>
        <p:nvPicPr>
          <p:cNvPr id="12" name="Рисунок 11" descr="Культурист  контур">
            <a:extLst>
              <a:ext uri="{FF2B5EF4-FFF2-40B4-BE49-F238E27FC236}">
                <a16:creationId xmlns:a16="http://schemas.microsoft.com/office/drawing/2014/main" id="{18DF8F66-E025-8FB9-8828-88BDC0C77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2476" y="2049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04664"/>
            <a:ext cx="9410700" cy="1081087"/>
          </a:xfrm>
        </p:spPr>
        <p:txBody>
          <a:bodyPr/>
          <a:lstStyle/>
          <a:p>
            <a:r>
              <a:rPr lang="ru-RU" dirty="0"/>
              <a:t>Возможные варианты построения ИОМ в системе «1С:Образование»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A52A-78CE-479F-E2ED-DD8B8A9F2583}"/>
              </a:ext>
            </a:extLst>
          </p:cNvPr>
          <p:cNvSpPr txBox="1"/>
          <p:nvPr/>
        </p:nvSpPr>
        <p:spPr>
          <a:xfrm>
            <a:off x="2292770" y="2203260"/>
            <a:ext cx="447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авторский курс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A52B-D311-5B79-EF6C-1798C9C97382}"/>
              </a:ext>
            </a:extLst>
          </p:cNvPr>
          <p:cNvSpPr txBox="1"/>
          <p:nvPr/>
        </p:nvSpPr>
        <p:spPr>
          <a:xfrm>
            <a:off x="4530836" y="3479078"/>
            <a:ext cx="489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курс, включающий авторские материалы </a:t>
            </a:r>
          </a:p>
          <a:p>
            <a:r>
              <a:rPr lang="ru-RU" dirty="0"/>
              <a:t>+ материалы системы 1С:Образование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E03FA-D9D0-AE66-8A0F-DE4224469712}"/>
              </a:ext>
            </a:extLst>
          </p:cNvPr>
          <p:cNvSpPr txBox="1"/>
          <p:nvPr/>
        </p:nvSpPr>
        <p:spPr>
          <a:xfrm>
            <a:off x="7964575" y="4941168"/>
            <a:ext cx="352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курс из материалов системы 1С:Образование</a:t>
            </a:r>
          </a:p>
        </p:txBody>
      </p:sp>
      <p:pic>
        <p:nvPicPr>
          <p:cNvPr id="6" name="Рисунок 5" descr="Печатная машинка контур">
            <a:extLst>
              <a:ext uri="{FF2B5EF4-FFF2-40B4-BE49-F238E27FC236}">
                <a16:creationId xmlns:a16="http://schemas.microsoft.com/office/drawing/2014/main" id="{7D5ACE76-3EC0-C385-218F-F3B6389E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252" y="2086651"/>
            <a:ext cx="914400" cy="914400"/>
          </a:xfrm>
          <a:prstGeom prst="rect">
            <a:avLst/>
          </a:prstGeom>
        </p:spPr>
      </p:pic>
      <p:pic>
        <p:nvPicPr>
          <p:cNvPr id="13" name="Рисунок 12" descr="Блокчейн контур">
            <a:extLst>
              <a:ext uri="{FF2B5EF4-FFF2-40B4-BE49-F238E27FC236}">
                <a16:creationId xmlns:a16="http://schemas.microsoft.com/office/drawing/2014/main" id="{B9B4FEC9-CB9E-4CA7-F14F-1DCA88552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9696" y="3373088"/>
            <a:ext cx="914400" cy="914400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A9A86DA-A4B3-29E8-5B14-7F4B7ACDF417}"/>
              </a:ext>
            </a:extLst>
          </p:cNvPr>
          <p:cNvSpPr/>
          <p:nvPr/>
        </p:nvSpPr>
        <p:spPr>
          <a:xfrm>
            <a:off x="7180009" y="4889586"/>
            <a:ext cx="495338" cy="284617"/>
          </a:xfrm>
          <a:custGeom>
            <a:avLst/>
            <a:gdLst>
              <a:gd name="connsiteX0" fmla="*/ 422948 w 495338"/>
              <a:gd name="connsiteY0" fmla="*/ 140866 h 284617"/>
              <a:gd name="connsiteX1" fmla="*/ 419272 w 495338"/>
              <a:gd name="connsiteY1" fmla="*/ 140866 h 284617"/>
              <a:gd name="connsiteX2" fmla="*/ 382124 w 495338"/>
              <a:gd name="connsiteY2" fmla="*/ 68562 h 284617"/>
              <a:gd name="connsiteX3" fmla="*/ 381543 w 495338"/>
              <a:gd name="connsiteY3" fmla="*/ 68123 h 284617"/>
              <a:gd name="connsiteX4" fmla="*/ 380924 w 495338"/>
              <a:gd name="connsiteY4" fmla="*/ 67733 h 284617"/>
              <a:gd name="connsiteX5" fmla="*/ 329803 w 495338"/>
              <a:gd name="connsiteY5" fmla="*/ 52255 h 284617"/>
              <a:gd name="connsiteX6" fmla="*/ 301619 w 495338"/>
              <a:gd name="connsiteY6" fmla="*/ 56455 h 284617"/>
              <a:gd name="connsiteX7" fmla="*/ 208274 w 495338"/>
              <a:gd name="connsiteY7" fmla="*/ 1 h 284617"/>
              <a:gd name="connsiteX8" fmla="*/ 184738 w 495338"/>
              <a:gd name="connsiteY8" fmla="*/ 2525 h 284617"/>
              <a:gd name="connsiteX9" fmla="*/ 184176 w 495338"/>
              <a:gd name="connsiteY9" fmla="*/ 2620 h 284617"/>
              <a:gd name="connsiteX10" fmla="*/ 183576 w 495338"/>
              <a:gd name="connsiteY10" fmla="*/ 2753 h 284617"/>
              <a:gd name="connsiteX11" fmla="*/ 101670 w 495338"/>
              <a:gd name="connsiteY11" fmla="*/ 104976 h 284617"/>
              <a:gd name="connsiteX12" fmla="*/ 101670 w 495338"/>
              <a:gd name="connsiteY12" fmla="*/ 106566 h 284617"/>
              <a:gd name="connsiteX13" fmla="*/ 88916 w 495338"/>
              <a:gd name="connsiteY13" fmla="*/ 105614 h 284617"/>
              <a:gd name="connsiteX14" fmla="*/ 18012 w 495338"/>
              <a:gd name="connsiteY14" fmla="*/ 141628 h 284617"/>
              <a:gd name="connsiteX15" fmla="*/ 7792 w 495338"/>
              <a:gd name="connsiteY15" fmla="*/ 233277 h 284617"/>
              <a:gd name="connsiteX16" fmla="*/ 8011 w 495338"/>
              <a:gd name="connsiteY16" fmla="*/ 233782 h 284617"/>
              <a:gd name="connsiteX17" fmla="*/ 8259 w 495338"/>
              <a:gd name="connsiteY17" fmla="*/ 234287 h 284617"/>
              <a:gd name="connsiteX18" fmla="*/ 83858 w 495338"/>
              <a:gd name="connsiteY18" fmla="*/ 284541 h 284617"/>
              <a:gd name="connsiteX19" fmla="*/ 84678 w 495338"/>
              <a:gd name="connsiteY19" fmla="*/ 284617 h 284617"/>
              <a:gd name="connsiteX20" fmla="*/ 421910 w 495338"/>
              <a:gd name="connsiteY20" fmla="*/ 284617 h 284617"/>
              <a:gd name="connsiteX21" fmla="*/ 495338 w 495338"/>
              <a:gd name="connsiteY21" fmla="*/ 214075 h 284617"/>
              <a:gd name="connsiteX22" fmla="*/ 495338 w 495338"/>
              <a:gd name="connsiteY22" fmla="*/ 213694 h 284617"/>
              <a:gd name="connsiteX23" fmla="*/ 495338 w 495338"/>
              <a:gd name="connsiteY23" fmla="*/ 213313 h 284617"/>
              <a:gd name="connsiteX24" fmla="*/ 422948 w 495338"/>
              <a:gd name="connsiteY24" fmla="*/ 140866 h 284617"/>
              <a:gd name="connsiteX25" fmla="*/ 421758 w 495338"/>
              <a:gd name="connsiteY25" fmla="*/ 265567 h 284617"/>
              <a:gd name="connsiteX26" fmla="*/ 85525 w 495338"/>
              <a:gd name="connsiteY26" fmla="*/ 265567 h 284617"/>
              <a:gd name="connsiteX27" fmla="*/ 25318 w 495338"/>
              <a:gd name="connsiteY27" fmla="*/ 225810 h 284617"/>
              <a:gd name="connsiteX28" fmla="*/ 33271 w 495338"/>
              <a:gd name="connsiteY28" fmla="*/ 153096 h 284617"/>
              <a:gd name="connsiteX29" fmla="*/ 88935 w 495338"/>
              <a:gd name="connsiteY29" fmla="*/ 124702 h 284617"/>
              <a:gd name="connsiteX30" fmla="*/ 100584 w 495338"/>
              <a:gd name="connsiteY30" fmla="*/ 125512 h 284617"/>
              <a:gd name="connsiteX31" fmla="*/ 120587 w 495338"/>
              <a:gd name="connsiteY31" fmla="*/ 129226 h 284617"/>
              <a:gd name="connsiteX32" fmla="*/ 120699 w 495338"/>
              <a:gd name="connsiteY32" fmla="*/ 129152 h 284617"/>
              <a:gd name="connsiteX33" fmla="*/ 120701 w 495338"/>
              <a:gd name="connsiteY33" fmla="*/ 129131 h 284617"/>
              <a:gd name="connsiteX34" fmla="*/ 120701 w 495338"/>
              <a:gd name="connsiteY34" fmla="*/ 106500 h 284617"/>
              <a:gd name="connsiteX35" fmla="*/ 187729 w 495338"/>
              <a:gd name="connsiteY35" fmla="*/ 21299 h 284617"/>
              <a:gd name="connsiteX36" fmla="*/ 208179 w 495338"/>
              <a:gd name="connsiteY36" fmla="*/ 19032 h 284617"/>
              <a:gd name="connsiteX37" fmla="*/ 285426 w 495338"/>
              <a:gd name="connsiteY37" fmla="*/ 66742 h 284617"/>
              <a:gd name="connsiteX38" fmla="*/ 292208 w 495338"/>
              <a:gd name="connsiteY38" fmla="*/ 80296 h 284617"/>
              <a:gd name="connsiteX39" fmla="*/ 292323 w 495338"/>
              <a:gd name="connsiteY39" fmla="*/ 80296 h 284617"/>
              <a:gd name="connsiteX40" fmla="*/ 307010 w 495338"/>
              <a:gd name="connsiteY40" fmla="*/ 74648 h 284617"/>
              <a:gd name="connsiteX41" fmla="*/ 329737 w 495338"/>
              <a:gd name="connsiteY41" fmla="*/ 71238 h 284617"/>
              <a:gd name="connsiteX42" fmla="*/ 370628 w 495338"/>
              <a:gd name="connsiteY42" fmla="*/ 83735 h 284617"/>
              <a:gd name="connsiteX43" fmla="*/ 400174 w 495338"/>
              <a:gd name="connsiteY43" fmla="*/ 141742 h 284617"/>
              <a:gd name="connsiteX44" fmla="*/ 400174 w 495338"/>
              <a:gd name="connsiteY44" fmla="*/ 159840 h 284617"/>
              <a:gd name="connsiteX45" fmla="*/ 400269 w 495338"/>
              <a:gd name="connsiteY45" fmla="*/ 159935 h 284617"/>
              <a:gd name="connsiteX46" fmla="*/ 422891 w 495338"/>
              <a:gd name="connsiteY46" fmla="*/ 159935 h 284617"/>
              <a:gd name="connsiteX47" fmla="*/ 476288 w 495338"/>
              <a:gd name="connsiteY47" fmla="*/ 213218 h 284617"/>
              <a:gd name="connsiteX48" fmla="*/ 476288 w 495338"/>
              <a:gd name="connsiteY48" fmla="*/ 213313 h 284617"/>
              <a:gd name="connsiteX49" fmla="*/ 421758 w 495338"/>
              <a:gd name="connsiteY49" fmla="*/ 265567 h 2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95338" h="284617">
                <a:moveTo>
                  <a:pt x="422948" y="140866"/>
                </a:moveTo>
                <a:lnTo>
                  <a:pt x="419272" y="140866"/>
                </a:lnTo>
                <a:cubicBezTo>
                  <a:pt x="418747" y="112315"/>
                  <a:pt x="405029" y="85615"/>
                  <a:pt x="382124" y="68562"/>
                </a:cubicBezTo>
                <a:lnTo>
                  <a:pt x="381543" y="68123"/>
                </a:lnTo>
                <a:lnTo>
                  <a:pt x="380924" y="67733"/>
                </a:lnTo>
                <a:cubicBezTo>
                  <a:pt x="365735" y="57749"/>
                  <a:pt x="347980" y="52373"/>
                  <a:pt x="329803" y="52255"/>
                </a:cubicBezTo>
                <a:cubicBezTo>
                  <a:pt x="320248" y="52194"/>
                  <a:pt x="310741" y="53611"/>
                  <a:pt x="301619" y="56455"/>
                </a:cubicBezTo>
                <a:cubicBezTo>
                  <a:pt x="283527" y="21646"/>
                  <a:pt x="247505" y="-141"/>
                  <a:pt x="208274" y="1"/>
                </a:cubicBezTo>
                <a:cubicBezTo>
                  <a:pt x="200371" y="179"/>
                  <a:pt x="192498" y="1023"/>
                  <a:pt x="184738" y="2525"/>
                </a:cubicBezTo>
                <a:lnTo>
                  <a:pt x="184176" y="2620"/>
                </a:lnTo>
                <a:lnTo>
                  <a:pt x="183576" y="2753"/>
                </a:lnTo>
                <a:cubicBezTo>
                  <a:pt x="135854" y="13681"/>
                  <a:pt x="101930" y="56019"/>
                  <a:pt x="101670" y="104976"/>
                </a:cubicBezTo>
                <a:cubicBezTo>
                  <a:pt x="101670" y="105490"/>
                  <a:pt x="101670" y="106566"/>
                  <a:pt x="101670" y="106566"/>
                </a:cubicBezTo>
                <a:cubicBezTo>
                  <a:pt x="97459" y="105843"/>
                  <a:pt x="93188" y="105524"/>
                  <a:pt x="88916" y="105614"/>
                </a:cubicBezTo>
                <a:cubicBezTo>
                  <a:pt x="60902" y="105672"/>
                  <a:pt x="34583" y="119040"/>
                  <a:pt x="18012" y="141628"/>
                </a:cubicBezTo>
                <a:cubicBezTo>
                  <a:pt x="-1595" y="168130"/>
                  <a:pt x="-5496" y="203107"/>
                  <a:pt x="7792" y="233277"/>
                </a:cubicBezTo>
                <a:lnTo>
                  <a:pt x="8011" y="233782"/>
                </a:lnTo>
                <a:lnTo>
                  <a:pt x="8259" y="234287"/>
                </a:lnTo>
                <a:cubicBezTo>
                  <a:pt x="22912" y="263129"/>
                  <a:pt x="51593" y="282195"/>
                  <a:pt x="83858" y="284541"/>
                </a:cubicBezTo>
                <a:lnTo>
                  <a:pt x="84678" y="284617"/>
                </a:lnTo>
                <a:lnTo>
                  <a:pt x="421910" y="284617"/>
                </a:lnTo>
                <a:cubicBezTo>
                  <a:pt x="461185" y="284209"/>
                  <a:pt x="493356" y="253302"/>
                  <a:pt x="495338" y="214075"/>
                </a:cubicBezTo>
                <a:lnTo>
                  <a:pt x="495338" y="213694"/>
                </a:lnTo>
                <a:lnTo>
                  <a:pt x="495338" y="213313"/>
                </a:lnTo>
                <a:cubicBezTo>
                  <a:pt x="495343" y="173321"/>
                  <a:pt x="462940" y="140893"/>
                  <a:pt x="422948" y="140866"/>
                </a:cubicBezTo>
                <a:close/>
                <a:moveTo>
                  <a:pt x="421758" y="265567"/>
                </a:moveTo>
                <a:lnTo>
                  <a:pt x="85525" y="265567"/>
                </a:lnTo>
                <a:cubicBezTo>
                  <a:pt x="59890" y="263738"/>
                  <a:pt x="37067" y="248668"/>
                  <a:pt x="25318" y="225810"/>
                </a:cubicBezTo>
                <a:cubicBezTo>
                  <a:pt x="14740" y="201899"/>
                  <a:pt x="17775" y="174155"/>
                  <a:pt x="33271" y="153096"/>
                </a:cubicBezTo>
                <a:cubicBezTo>
                  <a:pt x="46278" y="135344"/>
                  <a:pt x="66929" y="124810"/>
                  <a:pt x="88935" y="124702"/>
                </a:cubicBezTo>
                <a:cubicBezTo>
                  <a:pt x="92832" y="124709"/>
                  <a:pt x="96724" y="124979"/>
                  <a:pt x="100584" y="125512"/>
                </a:cubicBezTo>
                <a:lnTo>
                  <a:pt x="120587" y="129226"/>
                </a:lnTo>
                <a:cubicBezTo>
                  <a:pt x="120638" y="129237"/>
                  <a:pt x="120689" y="129203"/>
                  <a:pt x="120699" y="129152"/>
                </a:cubicBezTo>
                <a:cubicBezTo>
                  <a:pt x="120700" y="129145"/>
                  <a:pt x="120701" y="129138"/>
                  <a:pt x="120701" y="129131"/>
                </a:cubicBezTo>
                <a:lnTo>
                  <a:pt x="120701" y="106500"/>
                </a:lnTo>
                <a:cubicBezTo>
                  <a:pt x="120268" y="65884"/>
                  <a:pt x="148153" y="30439"/>
                  <a:pt x="187729" y="21299"/>
                </a:cubicBezTo>
                <a:cubicBezTo>
                  <a:pt x="194471" y="19984"/>
                  <a:pt x="201311" y="19226"/>
                  <a:pt x="208179" y="19032"/>
                </a:cubicBezTo>
                <a:cubicBezTo>
                  <a:pt x="240928" y="18874"/>
                  <a:pt x="270905" y="37389"/>
                  <a:pt x="285426" y="66742"/>
                </a:cubicBezTo>
                <a:lnTo>
                  <a:pt x="292208" y="80296"/>
                </a:lnTo>
                <a:cubicBezTo>
                  <a:pt x="292241" y="80326"/>
                  <a:pt x="292290" y="80326"/>
                  <a:pt x="292323" y="80296"/>
                </a:cubicBezTo>
                <a:lnTo>
                  <a:pt x="307010" y="74648"/>
                </a:lnTo>
                <a:cubicBezTo>
                  <a:pt x="314360" y="72326"/>
                  <a:pt x="322029" y="71175"/>
                  <a:pt x="329737" y="71238"/>
                </a:cubicBezTo>
                <a:cubicBezTo>
                  <a:pt x="344289" y="71362"/>
                  <a:pt x="358493" y="75703"/>
                  <a:pt x="370628" y="83735"/>
                </a:cubicBezTo>
                <a:cubicBezTo>
                  <a:pt x="389005" y="97386"/>
                  <a:pt x="399938" y="118850"/>
                  <a:pt x="400174" y="141742"/>
                </a:cubicBezTo>
                <a:lnTo>
                  <a:pt x="400174" y="159840"/>
                </a:lnTo>
                <a:cubicBezTo>
                  <a:pt x="400174" y="159892"/>
                  <a:pt x="400217" y="159935"/>
                  <a:pt x="400269" y="159935"/>
                </a:cubicBezTo>
                <a:lnTo>
                  <a:pt x="422891" y="159935"/>
                </a:lnTo>
                <a:cubicBezTo>
                  <a:pt x="452350" y="159904"/>
                  <a:pt x="476257" y="183759"/>
                  <a:pt x="476288" y="213218"/>
                </a:cubicBezTo>
                <a:cubicBezTo>
                  <a:pt x="476288" y="213249"/>
                  <a:pt x="476288" y="213282"/>
                  <a:pt x="476288" y="213313"/>
                </a:cubicBezTo>
                <a:cubicBezTo>
                  <a:pt x="474891" y="242457"/>
                  <a:pt x="450935" y="265413"/>
                  <a:pt x="421758" y="26556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1B472D85-AA46-58A6-C21F-F3662B6A2393}"/>
              </a:ext>
            </a:extLst>
          </p:cNvPr>
          <p:cNvSpPr/>
          <p:nvPr/>
        </p:nvSpPr>
        <p:spPr>
          <a:xfrm>
            <a:off x="6790596" y="5320920"/>
            <a:ext cx="438150" cy="390525"/>
          </a:xfrm>
          <a:custGeom>
            <a:avLst/>
            <a:gdLst>
              <a:gd name="connsiteX0" fmla="*/ 400050 w 438150"/>
              <a:gd name="connsiteY0" fmla="*/ 0 h 390525"/>
              <a:gd name="connsiteX1" fmla="*/ 38100 w 438150"/>
              <a:gd name="connsiteY1" fmla="*/ 0 h 390525"/>
              <a:gd name="connsiteX2" fmla="*/ 0 w 438150"/>
              <a:gd name="connsiteY2" fmla="*/ 38100 h 390525"/>
              <a:gd name="connsiteX3" fmla="*/ 0 w 438150"/>
              <a:gd name="connsiteY3" fmla="*/ 276225 h 390525"/>
              <a:gd name="connsiteX4" fmla="*/ 38100 w 438150"/>
              <a:gd name="connsiteY4" fmla="*/ 314325 h 390525"/>
              <a:gd name="connsiteX5" fmla="*/ 180975 w 438150"/>
              <a:gd name="connsiteY5" fmla="*/ 314325 h 390525"/>
              <a:gd name="connsiteX6" fmla="*/ 180975 w 438150"/>
              <a:gd name="connsiteY6" fmla="*/ 371475 h 390525"/>
              <a:gd name="connsiteX7" fmla="*/ 123825 w 438150"/>
              <a:gd name="connsiteY7" fmla="*/ 371475 h 390525"/>
              <a:gd name="connsiteX8" fmla="*/ 123825 w 438150"/>
              <a:gd name="connsiteY8" fmla="*/ 390525 h 390525"/>
              <a:gd name="connsiteX9" fmla="*/ 314325 w 438150"/>
              <a:gd name="connsiteY9" fmla="*/ 390525 h 390525"/>
              <a:gd name="connsiteX10" fmla="*/ 314325 w 438150"/>
              <a:gd name="connsiteY10" fmla="*/ 371475 h 390525"/>
              <a:gd name="connsiteX11" fmla="*/ 257175 w 438150"/>
              <a:gd name="connsiteY11" fmla="*/ 371475 h 390525"/>
              <a:gd name="connsiteX12" fmla="*/ 257175 w 438150"/>
              <a:gd name="connsiteY12" fmla="*/ 314325 h 390525"/>
              <a:gd name="connsiteX13" fmla="*/ 400050 w 438150"/>
              <a:gd name="connsiteY13" fmla="*/ 314325 h 390525"/>
              <a:gd name="connsiteX14" fmla="*/ 438150 w 438150"/>
              <a:gd name="connsiteY14" fmla="*/ 276225 h 390525"/>
              <a:gd name="connsiteX15" fmla="*/ 438150 w 438150"/>
              <a:gd name="connsiteY15" fmla="*/ 38100 h 390525"/>
              <a:gd name="connsiteX16" fmla="*/ 400050 w 438150"/>
              <a:gd name="connsiteY16" fmla="*/ 0 h 390525"/>
              <a:gd name="connsiteX17" fmla="*/ 238125 w 438150"/>
              <a:gd name="connsiteY17" fmla="*/ 371475 h 390525"/>
              <a:gd name="connsiteX18" fmla="*/ 200025 w 438150"/>
              <a:gd name="connsiteY18" fmla="*/ 371475 h 390525"/>
              <a:gd name="connsiteX19" fmla="*/ 200025 w 438150"/>
              <a:gd name="connsiteY19" fmla="*/ 314325 h 390525"/>
              <a:gd name="connsiteX20" fmla="*/ 238125 w 438150"/>
              <a:gd name="connsiteY20" fmla="*/ 314325 h 390525"/>
              <a:gd name="connsiteX21" fmla="*/ 419100 w 438150"/>
              <a:gd name="connsiteY21" fmla="*/ 276225 h 390525"/>
              <a:gd name="connsiteX22" fmla="*/ 400050 w 438150"/>
              <a:gd name="connsiteY22" fmla="*/ 295275 h 390525"/>
              <a:gd name="connsiteX23" fmla="*/ 38100 w 438150"/>
              <a:gd name="connsiteY23" fmla="*/ 295275 h 390525"/>
              <a:gd name="connsiteX24" fmla="*/ 19050 w 438150"/>
              <a:gd name="connsiteY24" fmla="*/ 276225 h 390525"/>
              <a:gd name="connsiteX25" fmla="*/ 19050 w 438150"/>
              <a:gd name="connsiteY25" fmla="*/ 38100 h 390525"/>
              <a:gd name="connsiteX26" fmla="*/ 38100 w 438150"/>
              <a:gd name="connsiteY26" fmla="*/ 19050 h 390525"/>
              <a:gd name="connsiteX27" fmla="*/ 400050 w 438150"/>
              <a:gd name="connsiteY27" fmla="*/ 19050 h 390525"/>
              <a:gd name="connsiteX28" fmla="*/ 419100 w 438150"/>
              <a:gd name="connsiteY28" fmla="*/ 3810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8150" h="390525">
                <a:moveTo>
                  <a:pt x="400050" y="0"/>
                </a:moveTo>
                <a:lnTo>
                  <a:pt x="38100" y="0"/>
                </a:lnTo>
                <a:cubicBezTo>
                  <a:pt x="17058" y="0"/>
                  <a:pt x="0" y="17058"/>
                  <a:pt x="0" y="38100"/>
                </a:cubicBezTo>
                <a:lnTo>
                  <a:pt x="0" y="276225"/>
                </a:lnTo>
                <a:cubicBezTo>
                  <a:pt x="0" y="297267"/>
                  <a:pt x="17058" y="314325"/>
                  <a:pt x="38100" y="314325"/>
                </a:cubicBezTo>
                <a:lnTo>
                  <a:pt x="180975" y="314325"/>
                </a:lnTo>
                <a:lnTo>
                  <a:pt x="180975" y="371475"/>
                </a:lnTo>
                <a:lnTo>
                  <a:pt x="123825" y="371475"/>
                </a:lnTo>
                <a:lnTo>
                  <a:pt x="123825" y="390525"/>
                </a:lnTo>
                <a:lnTo>
                  <a:pt x="314325" y="390525"/>
                </a:lnTo>
                <a:lnTo>
                  <a:pt x="314325" y="371475"/>
                </a:lnTo>
                <a:lnTo>
                  <a:pt x="257175" y="371475"/>
                </a:lnTo>
                <a:lnTo>
                  <a:pt x="257175" y="314325"/>
                </a:lnTo>
                <a:lnTo>
                  <a:pt x="400050" y="314325"/>
                </a:lnTo>
                <a:cubicBezTo>
                  <a:pt x="421092" y="314325"/>
                  <a:pt x="438150" y="297267"/>
                  <a:pt x="438150" y="276225"/>
                </a:cubicBezTo>
                <a:lnTo>
                  <a:pt x="438150" y="38100"/>
                </a:lnTo>
                <a:cubicBezTo>
                  <a:pt x="438150" y="17058"/>
                  <a:pt x="421092" y="0"/>
                  <a:pt x="400050" y="0"/>
                </a:cubicBezTo>
                <a:close/>
                <a:moveTo>
                  <a:pt x="238125" y="371475"/>
                </a:moveTo>
                <a:lnTo>
                  <a:pt x="200025" y="371475"/>
                </a:lnTo>
                <a:lnTo>
                  <a:pt x="200025" y="314325"/>
                </a:lnTo>
                <a:lnTo>
                  <a:pt x="238125" y="314325"/>
                </a:lnTo>
                <a:close/>
                <a:moveTo>
                  <a:pt x="419100" y="276225"/>
                </a:moveTo>
                <a:cubicBezTo>
                  <a:pt x="419100" y="286746"/>
                  <a:pt x="410571" y="295275"/>
                  <a:pt x="400050" y="295275"/>
                </a:cubicBezTo>
                <a:lnTo>
                  <a:pt x="38100" y="295275"/>
                </a:lnTo>
                <a:cubicBezTo>
                  <a:pt x="27579" y="295275"/>
                  <a:pt x="19050" y="286746"/>
                  <a:pt x="19050" y="276225"/>
                </a:cubicBezTo>
                <a:lnTo>
                  <a:pt x="19050" y="38100"/>
                </a:lnTo>
                <a:cubicBezTo>
                  <a:pt x="19050" y="27579"/>
                  <a:pt x="27579" y="19050"/>
                  <a:pt x="38100" y="19050"/>
                </a:cubicBezTo>
                <a:lnTo>
                  <a:pt x="400050" y="19050"/>
                </a:lnTo>
                <a:cubicBezTo>
                  <a:pt x="410571" y="19050"/>
                  <a:pt x="419100" y="27579"/>
                  <a:pt x="419100" y="381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8CCA2E6D-CFFA-F298-75F5-68447CEAD8C6}"/>
              </a:ext>
            </a:extLst>
          </p:cNvPr>
          <p:cNvSpPr/>
          <p:nvPr/>
        </p:nvSpPr>
        <p:spPr>
          <a:xfrm>
            <a:off x="6820900" y="5359020"/>
            <a:ext cx="361950" cy="238125"/>
          </a:xfrm>
          <a:custGeom>
            <a:avLst/>
            <a:gdLst>
              <a:gd name="connsiteX0" fmla="*/ 0 w 361950"/>
              <a:gd name="connsiteY0" fmla="*/ 238125 h 238125"/>
              <a:gd name="connsiteX1" fmla="*/ 361950 w 361950"/>
              <a:gd name="connsiteY1" fmla="*/ 238125 h 238125"/>
              <a:gd name="connsiteX2" fmla="*/ 361950 w 361950"/>
              <a:gd name="connsiteY2" fmla="*/ 0 h 238125"/>
              <a:gd name="connsiteX3" fmla="*/ 0 w 361950"/>
              <a:gd name="connsiteY3" fmla="*/ 0 h 238125"/>
              <a:gd name="connsiteX4" fmla="*/ 19050 w 361950"/>
              <a:gd name="connsiteY4" fmla="*/ 19050 h 238125"/>
              <a:gd name="connsiteX5" fmla="*/ 342900 w 361950"/>
              <a:gd name="connsiteY5" fmla="*/ 19050 h 238125"/>
              <a:gd name="connsiteX6" fmla="*/ 342900 w 361950"/>
              <a:gd name="connsiteY6" fmla="*/ 219075 h 238125"/>
              <a:gd name="connsiteX7" fmla="*/ 19050 w 361950"/>
              <a:gd name="connsiteY7" fmla="*/ 21907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50" h="238125">
                <a:moveTo>
                  <a:pt x="0" y="238125"/>
                </a:moveTo>
                <a:lnTo>
                  <a:pt x="361950" y="238125"/>
                </a:lnTo>
                <a:lnTo>
                  <a:pt x="361950" y="0"/>
                </a:lnTo>
                <a:lnTo>
                  <a:pt x="0" y="0"/>
                </a:lnTo>
                <a:close/>
                <a:moveTo>
                  <a:pt x="19050" y="19050"/>
                </a:moveTo>
                <a:lnTo>
                  <a:pt x="342900" y="19050"/>
                </a:lnTo>
                <a:lnTo>
                  <a:pt x="342900" y="219075"/>
                </a:lnTo>
                <a:lnTo>
                  <a:pt x="19050" y="21907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C423853A-BA6D-066E-D960-A820308826AA}"/>
              </a:ext>
            </a:extLst>
          </p:cNvPr>
          <p:cNvSpPr/>
          <p:nvPr/>
        </p:nvSpPr>
        <p:spPr>
          <a:xfrm>
            <a:off x="6900931" y="5064118"/>
            <a:ext cx="156354" cy="220170"/>
          </a:xfrm>
          <a:custGeom>
            <a:avLst/>
            <a:gdLst>
              <a:gd name="connsiteX0" fmla="*/ 28186 w 156354"/>
              <a:gd name="connsiteY0" fmla="*/ 212398 h 220170"/>
              <a:gd name="connsiteX1" fmla="*/ 19127 w 156354"/>
              <a:gd name="connsiteY1" fmla="*/ 173098 h 220170"/>
              <a:gd name="connsiteX2" fmla="*/ 126408 w 156354"/>
              <a:gd name="connsiteY2" fmla="*/ 63884 h 220170"/>
              <a:gd name="connsiteX3" fmla="*/ 128331 w 156354"/>
              <a:gd name="connsiteY3" fmla="*/ 63884 h 220170"/>
              <a:gd name="connsiteX4" fmla="*/ 129189 w 156354"/>
              <a:gd name="connsiteY4" fmla="*/ 63884 h 220170"/>
              <a:gd name="connsiteX5" fmla="*/ 129255 w 156354"/>
              <a:gd name="connsiteY5" fmla="*/ 64046 h 220170"/>
              <a:gd name="connsiteX6" fmla="*/ 79001 w 156354"/>
              <a:gd name="connsiteY6" fmla="*/ 114300 h 220170"/>
              <a:gd name="connsiteX7" fmla="*/ 92470 w 156354"/>
              <a:gd name="connsiteY7" fmla="*/ 127768 h 220170"/>
              <a:gd name="connsiteX8" fmla="*/ 156354 w 156354"/>
              <a:gd name="connsiteY8" fmla="*/ 63884 h 220170"/>
              <a:gd name="connsiteX9" fmla="*/ 92470 w 156354"/>
              <a:gd name="connsiteY9" fmla="*/ 0 h 220170"/>
              <a:gd name="connsiteX10" fmla="*/ 79001 w 156354"/>
              <a:gd name="connsiteY10" fmla="*/ 13468 h 220170"/>
              <a:gd name="connsiteX11" fmla="*/ 110986 w 156354"/>
              <a:gd name="connsiteY11" fmla="*/ 45453 h 220170"/>
              <a:gd name="connsiteX12" fmla="*/ 110929 w 156354"/>
              <a:gd name="connsiteY12" fmla="*/ 45615 h 220170"/>
              <a:gd name="connsiteX13" fmla="*/ 765 w 156354"/>
              <a:gd name="connsiteY13" fmla="*/ 183154 h 220170"/>
              <a:gd name="connsiteX14" fmla="*/ 10793 w 156354"/>
              <a:gd name="connsiteY14" fmla="*/ 220170 h 2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354" h="220170">
                <a:moveTo>
                  <a:pt x="28186" y="212398"/>
                </a:moveTo>
                <a:cubicBezTo>
                  <a:pt x="22635" y="200013"/>
                  <a:pt x="19559" y="186662"/>
                  <a:pt x="19127" y="173098"/>
                </a:cubicBezTo>
                <a:cubicBezTo>
                  <a:pt x="18594" y="113314"/>
                  <a:pt x="66625" y="64418"/>
                  <a:pt x="126408" y="63884"/>
                </a:cubicBezTo>
                <a:cubicBezTo>
                  <a:pt x="127049" y="63878"/>
                  <a:pt x="127690" y="63878"/>
                  <a:pt x="128331" y="63884"/>
                </a:cubicBezTo>
                <a:lnTo>
                  <a:pt x="129189" y="63884"/>
                </a:lnTo>
                <a:cubicBezTo>
                  <a:pt x="129313" y="63884"/>
                  <a:pt x="129341" y="63960"/>
                  <a:pt x="129255" y="64046"/>
                </a:cubicBezTo>
                <a:lnTo>
                  <a:pt x="79001" y="114300"/>
                </a:lnTo>
                <a:lnTo>
                  <a:pt x="92470" y="127768"/>
                </a:lnTo>
                <a:lnTo>
                  <a:pt x="156354" y="63884"/>
                </a:lnTo>
                <a:lnTo>
                  <a:pt x="92470" y="0"/>
                </a:lnTo>
                <a:lnTo>
                  <a:pt x="79001" y="13468"/>
                </a:lnTo>
                <a:lnTo>
                  <a:pt x="110986" y="45453"/>
                </a:lnTo>
                <a:cubicBezTo>
                  <a:pt x="111063" y="45530"/>
                  <a:pt x="110986" y="45606"/>
                  <a:pt x="110929" y="45615"/>
                </a:cubicBezTo>
                <a:cubicBezTo>
                  <a:pt x="42527" y="53174"/>
                  <a:pt x="-6795" y="114753"/>
                  <a:pt x="765" y="183154"/>
                </a:cubicBezTo>
                <a:cubicBezTo>
                  <a:pt x="2178" y="195937"/>
                  <a:pt x="5560" y="208423"/>
                  <a:pt x="10793" y="22017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DF9E8730-FBCB-D819-D225-A361CF5248FD}"/>
              </a:ext>
            </a:extLst>
          </p:cNvPr>
          <p:cNvSpPr/>
          <p:nvPr/>
        </p:nvSpPr>
        <p:spPr>
          <a:xfrm>
            <a:off x="7345229" y="5296013"/>
            <a:ext cx="156354" cy="220170"/>
          </a:xfrm>
          <a:custGeom>
            <a:avLst/>
            <a:gdLst>
              <a:gd name="connsiteX0" fmla="*/ 128168 w 156354"/>
              <a:gd name="connsiteY0" fmla="*/ 7772 h 220170"/>
              <a:gd name="connsiteX1" fmla="*/ 137227 w 156354"/>
              <a:gd name="connsiteY1" fmla="*/ 47073 h 220170"/>
              <a:gd name="connsiteX2" fmla="*/ 29946 w 156354"/>
              <a:gd name="connsiteY2" fmla="*/ 156286 h 220170"/>
              <a:gd name="connsiteX3" fmla="*/ 28023 w 156354"/>
              <a:gd name="connsiteY3" fmla="*/ 156286 h 220170"/>
              <a:gd name="connsiteX4" fmla="*/ 27165 w 156354"/>
              <a:gd name="connsiteY4" fmla="*/ 156286 h 220170"/>
              <a:gd name="connsiteX5" fmla="*/ 27099 w 156354"/>
              <a:gd name="connsiteY5" fmla="*/ 156124 h 220170"/>
              <a:gd name="connsiteX6" fmla="*/ 77353 w 156354"/>
              <a:gd name="connsiteY6" fmla="*/ 105870 h 220170"/>
              <a:gd name="connsiteX7" fmla="*/ 63884 w 156354"/>
              <a:gd name="connsiteY7" fmla="*/ 92402 h 220170"/>
              <a:gd name="connsiteX8" fmla="*/ 0 w 156354"/>
              <a:gd name="connsiteY8" fmla="*/ 156286 h 220170"/>
              <a:gd name="connsiteX9" fmla="*/ 63884 w 156354"/>
              <a:gd name="connsiteY9" fmla="*/ 220170 h 220170"/>
              <a:gd name="connsiteX10" fmla="*/ 77353 w 156354"/>
              <a:gd name="connsiteY10" fmla="*/ 206702 h 220170"/>
              <a:gd name="connsiteX11" fmla="*/ 45368 w 156354"/>
              <a:gd name="connsiteY11" fmla="*/ 174717 h 220170"/>
              <a:gd name="connsiteX12" fmla="*/ 45425 w 156354"/>
              <a:gd name="connsiteY12" fmla="*/ 174555 h 220170"/>
              <a:gd name="connsiteX13" fmla="*/ 155589 w 156354"/>
              <a:gd name="connsiteY13" fmla="*/ 37016 h 220170"/>
              <a:gd name="connsiteX14" fmla="*/ 145561 w 156354"/>
              <a:gd name="connsiteY14" fmla="*/ 0 h 2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354" h="220170">
                <a:moveTo>
                  <a:pt x="128168" y="7772"/>
                </a:moveTo>
                <a:cubicBezTo>
                  <a:pt x="133719" y="20158"/>
                  <a:pt x="136795" y="33508"/>
                  <a:pt x="137227" y="47073"/>
                </a:cubicBezTo>
                <a:cubicBezTo>
                  <a:pt x="137760" y="106856"/>
                  <a:pt x="89729" y="155753"/>
                  <a:pt x="29946" y="156286"/>
                </a:cubicBezTo>
                <a:cubicBezTo>
                  <a:pt x="29305" y="156292"/>
                  <a:pt x="28664" y="156292"/>
                  <a:pt x="28023" y="156286"/>
                </a:cubicBezTo>
                <a:lnTo>
                  <a:pt x="27165" y="156286"/>
                </a:lnTo>
                <a:cubicBezTo>
                  <a:pt x="27041" y="156286"/>
                  <a:pt x="27013" y="156210"/>
                  <a:pt x="27099" y="156124"/>
                </a:cubicBezTo>
                <a:lnTo>
                  <a:pt x="77353" y="105870"/>
                </a:lnTo>
                <a:lnTo>
                  <a:pt x="63884" y="92402"/>
                </a:lnTo>
                <a:lnTo>
                  <a:pt x="0" y="156286"/>
                </a:lnTo>
                <a:lnTo>
                  <a:pt x="63884" y="220170"/>
                </a:lnTo>
                <a:lnTo>
                  <a:pt x="77353" y="206702"/>
                </a:lnTo>
                <a:lnTo>
                  <a:pt x="45368" y="174717"/>
                </a:lnTo>
                <a:cubicBezTo>
                  <a:pt x="45291" y="174641"/>
                  <a:pt x="45368" y="174565"/>
                  <a:pt x="45425" y="174555"/>
                </a:cubicBezTo>
                <a:cubicBezTo>
                  <a:pt x="113827" y="166996"/>
                  <a:pt x="163149" y="105417"/>
                  <a:pt x="155589" y="37016"/>
                </a:cubicBezTo>
                <a:cubicBezTo>
                  <a:pt x="154176" y="24234"/>
                  <a:pt x="150794" y="11747"/>
                  <a:pt x="14556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950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23644</TotalTime>
  <Words>1338</Words>
  <Application>Microsoft Office PowerPoint</Application>
  <PresentationFormat>Широкоэкранный</PresentationFormat>
  <Paragraphs>151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Wingdings</vt:lpstr>
      <vt:lpstr>Futura PT Book</vt:lpstr>
      <vt:lpstr>Futura PT Demi</vt:lpstr>
      <vt:lpstr>Calibri</vt:lpstr>
      <vt:lpstr>Futura de</vt:lpstr>
      <vt:lpstr>Arial</vt:lpstr>
      <vt:lpstr>Специальное оформление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Библиотека «1С:Образование» - более 25 тысяч интерактивных мультимедийных цифровых ресурсов</vt:lpstr>
      <vt:lpstr>Понятие «индивидуальный образовательный маршрут»</vt:lpstr>
      <vt:lpstr>Индивидуализация = или = персонализации</vt:lpstr>
      <vt:lpstr>Этапы построения ИОМ</vt:lpstr>
      <vt:lpstr>Что необходимо учитывать при разработке ИОМ</vt:lpstr>
      <vt:lpstr>Возможные варианты построения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Построение ИОМ в системе «1С:Образование»</vt:lpstr>
      <vt:lpstr>Более детальный анализ результатов освоение образовательной программы – в системе «1С:Оценка качества образования»</vt:lpstr>
      <vt:lpstr>Актуальность</vt:lpstr>
      <vt:lpstr>Возможности облачной системы  1С:Оценка качества образования</vt:lpstr>
      <vt:lpstr>Индивидуальный уровень</vt:lpstr>
      <vt:lpstr>Как подключиться к системе «1С:Образование»</vt:lpstr>
      <vt:lpstr>Как подключиться к системе «1С:Оценка качества образования»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579</cp:revision>
  <dcterms:created xsi:type="dcterms:W3CDTF">2015-09-09T08:16:26Z</dcterms:created>
  <dcterms:modified xsi:type="dcterms:W3CDTF">2024-04-24T06:53:16Z</dcterms:modified>
</cp:coreProperties>
</file>